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C1299-25CB-45BD-A309-B4C17069BDC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41B59-E6E6-48C7-8F41-0B914457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7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0CBE8-F191-47B2-A711-E8346B2695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8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0CBE8-F191-47B2-A711-E8346B2695F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89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0CBE8-F191-47B2-A711-E8346B2695F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857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0CBE8-F191-47B2-A711-E8346B2695F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84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6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1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3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6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96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8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0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49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4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3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2536-0B62-418B-B2C4-0F4CC4A82AA9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A636-F860-4924-B4DA-030F3590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6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254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5120"/>
            <a:ext cx="12192000" cy="62405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Метод решения расчетных задач 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по химии с помощью таблиц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42288" y="1479176"/>
            <a:ext cx="4026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Любую задачу реально выполнить, если разбить ее на выполнимые </a:t>
            </a:r>
            <a:r>
              <a:rPr lang="ru-RU" sz="2400" b="1" dirty="0" smtClean="0">
                <a:solidFill>
                  <a:srgbClr val="002060"/>
                </a:solidFill>
              </a:rPr>
              <a:t>части.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2288" y="5426224"/>
            <a:ext cx="424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002060"/>
                </a:solidFill>
              </a:rPr>
              <a:t>Рылко</a:t>
            </a:r>
            <a:r>
              <a:rPr lang="ru-RU" sz="2400" b="1" dirty="0">
                <a:solidFill>
                  <a:srgbClr val="002060"/>
                </a:solidFill>
              </a:rPr>
              <a:t> Инна Михайловна, учитель химии СШ №1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д</a:t>
            </a:r>
            <a:r>
              <a:rPr lang="ru-RU" sz="2400" b="1" dirty="0">
                <a:solidFill>
                  <a:srgbClr val="002060"/>
                </a:solidFill>
              </a:rPr>
              <a:t>. Копище Минского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879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32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Растворимость</a:t>
            </a:r>
            <a:endParaRPr lang="ru-RU" sz="2400" b="1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95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90</a:t>
            </a:r>
            <a:r>
              <a:rPr lang="ru-RU" sz="1950" b="1" i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95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в воде массой 100г растворяется 60г соли. При охлаждении 450г раствора, насыщенного при 90</a:t>
            </a:r>
            <a:r>
              <a:rPr lang="ru-RU" sz="1950" b="1" i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95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С, до 20</a:t>
            </a:r>
            <a:r>
              <a:rPr lang="ru-RU" sz="1950" b="1" i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95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из него выкристаллизовалось 68,75г соли. Какова растворимость (на 100г воды) соли при 20</a:t>
            </a:r>
            <a:r>
              <a:rPr lang="ru-RU" sz="1950" b="1" i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95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95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195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189557"/>
              </p:ext>
            </p:extLst>
          </p:nvPr>
        </p:nvGraphicFramePr>
        <p:xfrm>
          <a:off x="1556085" y="1546475"/>
          <a:ext cx="8357936" cy="25603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79019"/>
                <a:gridCol w="1875050"/>
                <a:gridCol w="1882989"/>
                <a:gridCol w="2720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</a:t>
                      </a:r>
                    </a:p>
                    <a:p>
                      <a:endParaRPr lang="ru-RU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b="0" baseline="0" dirty="0" smtClean="0"/>
                        <a:t>100 </a:t>
                      </a:r>
                      <a:r>
                        <a:rPr lang="ru-RU" b="0" baseline="30000" dirty="0" smtClean="0"/>
                        <a:t>0</a:t>
                      </a:r>
                      <a:r>
                        <a:rPr lang="ru-RU" b="0" baseline="0" dirty="0" smtClean="0"/>
                        <a:t>С  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b="0" baseline="0" dirty="0" err="1" smtClean="0"/>
                        <a:t>н.р</a:t>
                      </a:r>
                      <a:r>
                        <a:rPr lang="ru-RU" b="0" baseline="0" dirty="0" smtClean="0"/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соль</a:t>
                      </a:r>
                      <a:endParaRPr lang="ru-RU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30</a:t>
                      </a:r>
                      <a:r>
                        <a:rPr lang="ru-RU" b="0" baseline="30000" dirty="0" smtClean="0"/>
                        <a:t>0</a:t>
                      </a:r>
                      <a:r>
                        <a:rPr lang="ru-RU" b="0" baseline="0" dirty="0" smtClean="0"/>
                        <a:t> С</a:t>
                      </a:r>
                    </a:p>
                    <a:p>
                      <a:pPr algn="ctr"/>
                      <a:r>
                        <a:rPr lang="ru-RU" b="0" baseline="0" dirty="0" err="1" smtClean="0"/>
                        <a:t>н.р</a:t>
                      </a:r>
                      <a:r>
                        <a:rPr lang="ru-RU" b="0" baseline="0" dirty="0" smtClean="0"/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3638">
                <a:tc>
                  <a:txBody>
                    <a:bodyPr/>
                    <a:lstStyle/>
                    <a:p>
                      <a:r>
                        <a:rPr lang="en-US" sz="2400" b="0" i="1" baseline="0" dirty="0" smtClean="0"/>
                        <a:t> m(</a:t>
                      </a:r>
                      <a:r>
                        <a:rPr lang="ru-RU" sz="2400" b="0" i="1" baseline="0" dirty="0" smtClean="0"/>
                        <a:t>в-</a:t>
                      </a:r>
                      <a:r>
                        <a:rPr lang="ru-RU" sz="2400" b="0" i="1" baseline="0" dirty="0" err="1" smtClean="0"/>
                        <a:t>ва</a:t>
                      </a:r>
                      <a:r>
                        <a:rPr lang="ru-RU" sz="2400" b="0" i="1" baseline="0" dirty="0" smtClean="0"/>
                        <a:t>)</a:t>
                      </a:r>
                      <a:endParaRPr lang="ru-RU" sz="2400" b="0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1" dirty="0" smtClean="0"/>
                    </a:p>
                    <a:p>
                      <a:endParaRPr lang="ru-RU" b="0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 smtClean="0"/>
                        <a:t> m(</a:t>
                      </a:r>
                      <a:r>
                        <a:rPr lang="ru-RU" sz="2400" b="0" i="1" baseline="0" dirty="0" smtClean="0"/>
                        <a:t>р-</a:t>
                      </a:r>
                      <a:r>
                        <a:rPr lang="ru-RU" sz="2400" b="0" i="1" baseline="0" dirty="0" err="1" smtClean="0"/>
                        <a:t>ра</a:t>
                      </a:r>
                      <a:r>
                        <a:rPr lang="ru-RU" sz="2400" b="0" i="1" baseline="0" dirty="0" smtClean="0"/>
                        <a:t>)</a:t>
                      </a:r>
                      <a:endParaRPr lang="ru-RU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1" dirty="0" smtClean="0"/>
                    </a:p>
                    <a:p>
                      <a:endParaRPr lang="en-US" b="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 W</a:t>
                      </a:r>
                      <a:endParaRPr lang="ru-RU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1" dirty="0" smtClean="0"/>
                    </a:p>
                    <a:p>
                      <a:endParaRPr lang="ru-RU" b="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9910" y="3618346"/>
            <a:ext cx="953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0,375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11389" y="2834313"/>
            <a:ext cx="1423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450          </a:t>
            </a:r>
            <a:r>
              <a:rPr lang="en-US" sz="2800" b="1" dirty="0" smtClean="0"/>
              <a:t>-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67142" y="2189729"/>
            <a:ext cx="1661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168,75        </a:t>
            </a:r>
            <a:r>
              <a:rPr lang="en-US" sz="2800" b="1" dirty="0" smtClean="0"/>
              <a:t>-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37195" y="2306335"/>
            <a:ext cx="1629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68,75       </a:t>
            </a:r>
            <a:r>
              <a:rPr lang="en-US" sz="2000" b="1" dirty="0" smtClean="0"/>
              <a:t>=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75053" y="2326029"/>
            <a:ext cx="133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100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37195" y="2963087"/>
            <a:ext cx="1745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68,75       =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933387" y="2937542"/>
            <a:ext cx="1068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381,125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33387" y="3649629"/>
            <a:ext cx="1223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0,2623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15920" y="4860878"/>
            <a:ext cx="8693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Пусть растворимость раствора при 20 °</a:t>
            </a:r>
            <a:r>
              <a:rPr lang="ru-RU" sz="2800" i="1" dirty="0" smtClean="0"/>
              <a:t>С равна </a:t>
            </a:r>
            <a:r>
              <a:rPr lang="en-US" sz="2800" i="1" dirty="0" smtClean="0"/>
              <a:t>X </a:t>
            </a:r>
            <a:r>
              <a:rPr lang="ru-RU" sz="2800" i="1" dirty="0" smtClean="0"/>
              <a:t>г</a:t>
            </a:r>
            <a:endParaRPr lang="ru-RU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95613" y="6141679"/>
            <a:ext cx="3000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X = 35,56 </a:t>
            </a:r>
            <a:r>
              <a:rPr lang="ru-RU" sz="2800" i="1" dirty="0" smtClean="0"/>
              <a:t>г.</a:t>
            </a:r>
            <a:endParaRPr lang="ru-RU" sz="2800" i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472581"/>
              </p:ext>
            </p:extLst>
          </p:nvPr>
        </p:nvGraphicFramePr>
        <p:xfrm>
          <a:off x="3359150" y="4179888"/>
          <a:ext cx="3754344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Уравнение" r:id="rId4" imgW="1536480" imgH="393480" progId="Equation.3">
                  <p:embed/>
                </p:oleObj>
              </mc:Choice>
              <mc:Fallback>
                <p:oleObj name="Уравнение" r:id="rId4" imgW="1536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4179888"/>
                        <a:ext cx="3754344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247974"/>
              </p:ext>
            </p:extLst>
          </p:nvPr>
        </p:nvGraphicFramePr>
        <p:xfrm>
          <a:off x="3129162" y="5314776"/>
          <a:ext cx="446722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Уравнение" r:id="rId6" imgW="1828800" imgH="393480" progId="Equation.3">
                  <p:embed/>
                </p:oleObj>
              </mc:Choice>
              <mc:Fallback>
                <p:oleObj name="Уравнение" r:id="rId6" imgW="1828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9162" y="5314776"/>
                        <a:ext cx="446722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2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0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61805" y="1316053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dirty="0" smtClean="0"/>
              <a:t>- </a:t>
            </a:r>
            <a:r>
              <a:rPr lang="ru-RU" altLang="ru-RU" dirty="0" smtClean="0"/>
              <a:t>0,64х </a:t>
            </a:r>
            <a:r>
              <a:rPr lang="ru-RU" altLang="ru-RU" dirty="0"/>
              <a:t>г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3069711" y="1316017"/>
            <a:ext cx="1512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/>
              <a:t>119,1 </a:t>
            </a:r>
            <a:r>
              <a:rPr lang="ru-RU" altLang="ru-RU" dirty="0"/>
              <a:t>г</a:t>
            </a: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7608888" y="1268413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/>
              <a:t>119,1</a:t>
            </a:r>
            <a:r>
              <a:rPr lang="en-US" altLang="ru-RU" dirty="0" smtClean="0"/>
              <a:t> </a:t>
            </a:r>
            <a:r>
              <a:rPr lang="ru-RU" altLang="ru-RU" dirty="0" smtClean="0"/>
              <a:t>-</a:t>
            </a:r>
            <a:r>
              <a:rPr lang="en-US" altLang="ru-RU" dirty="0" smtClean="0"/>
              <a:t> </a:t>
            </a:r>
            <a:r>
              <a:rPr lang="ru-RU" altLang="ru-RU" dirty="0" smtClean="0"/>
              <a:t>0,64х </a:t>
            </a:r>
            <a:r>
              <a:rPr lang="ru-RU" altLang="ru-RU" dirty="0"/>
              <a:t>г</a:t>
            </a: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990571" y="137147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dirty="0"/>
              <a:t>m</a:t>
            </a:r>
            <a:r>
              <a:rPr lang="be-BY" altLang="ru-RU" baseline="-25000" dirty="0"/>
              <a:t>в</a:t>
            </a:r>
            <a:endParaRPr lang="ru-RU" altLang="ru-RU" baseline="-25000" dirty="0"/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1919289" y="2276476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dirty="0"/>
              <a:t>m</a:t>
            </a:r>
            <a:r>
              <a:rPr lang="ru-RU" altLang="ru-RU" baseline="-25000" dirty="0"/>
              <a:t>р</a:t>
            </a:r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3071814" y="1916114"/>
            <a:ext cx="1152525" cy="9366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3287714" y="2133601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400г</a:t>
            </a:r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7751764" y="1989139"/>
            <a:ext cx="1152525" cy="9366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7896226" y="2206626"/>
            <a:ext cx="1008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(400-х)г</a:t>
            </a:r>
          </a:p>
        </p:txBody>
      </p:sp>
      <p:sp>
        <p:nvSpPr>
          <p:cNvPr id="1039" name="AutoShape 13"/>
          <p:cNvSpPr>
            <a:spLocks noChangeArrowheads="1"/>
          </p:cNvSpPr>
          <p:nvPr/>
        </p:nvSpPr>
        <p:spPr bwMode="auto">
          <a:xfrm>
            <a:off x="5375275" y="1628775"/>
            <a:ext cx="1296988" cy="1295400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5730959" y="220077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Х г</a:t>
            </a:r>
          </a:p>
        </p:txBody>
      </p:sp>
      <p:sp>
        <p:nvSpPr>
          <p:cNvPr id="1041" name="Text Box 15"/>
          <p:cNvSpPr txBox="1">
            <a:spLocks noChangeArrowheads="1"/>
          </p:cNvSpPr>
          <p:nvPr/>
        </p:nvSpPr>
        <p:spPr bwMode="auto">
          <a:xfrm>
            <a:off x="2135189" y="3068638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aseline="-25000" dirty="0"/>
              <a:t>W</a:t>
            </a:r>
            <a:endParaRPr lang="ru-RU" altLang="ru-RU" sz="2400" baseline="-25000" dirty="0"/>
          </a:p>
        </p:txBody>
      </p:sp>
      <p:sp>
        <p:nvSpPr>
          <p:cNvPr id="1042" name="Text Box 16"/>
          <p:cNvSpPr txBox="1">
            <a:spLocks noChangeArrowheads="1"/>
          </p:cNvSpPr>
          <p:nvPr/>
        </p:nvSpPr>
        <p:spPr bwMode="auto">
          <a:xfrm>
            <a:off x="3359150" y="3141663"/>
            <a:ext cx="1512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dirty="0"/>
              <a:t>0</a:t>
            </a:r>
            <a:r>
              <a:rPr lang="ru-RU" altLang="ru-RU" dirty="0" smtClean="0"/>
              <a:t>,</a:t>
            </a:r>
            <a:r>
              <a:rPr lang="ru-RU" altLang="ru-RU" dirty="0" smtClean="0"/>
              <a:t>2978</a:t>
            </a:r>
            <a:endParaRPr lang="ru-RU" altLang="ru-RU" dirty="0"/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5677694" y="3193257"/>
            <a:ext cx="1512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0,64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7824788" y="3213101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dirty="0"/>
              <a:t>0</a:t>
            </a:r>
            <a:r>
              <a:rPr lang="ru-RU" altLang="ru-RU" dirty="0" smtClean="0"/>
              <a:t>,1687</a:t>
            </a:r>
            <a:endParaRPr lang="ru-RU" alt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203625"/>
              </p:ext>
            </p:extLst>
          </p:nvPr>
        </p:nvGraphicFramePr>
        <p:xfrm>
          <a:off x="1536700" y="3857625"/>
          <a:ext cx="517366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Уравнение" r:id="rId3" imgW="1790640" imgH="419040" progId="Equation.3">
                  <p:embed/>
                </p:oleObj>
              </mc:Choice>
              <mc:Fallback>
                <p:oleObj name="Уравнение" r:id="rId3" imgW="1790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3857625"/>
                        <a:ext cx="517366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937386"/>
              </p:ext>
            </p:extLst>
          </p:nvPr>
        </p:nvGraphicFramePr>
        <p:xfrm>
          <a:off x="1819275" y="4714875"/>
          <a:ext cx="466248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Уравнение" r:id="rId5" imgW="1765080" imgH="419040" progId="Equation.3">
                  <p:embed/>
                </p:oleObj>
              </mc:Choice>
              <mc:Fallback>
                <p:oleObj name="Уравнение" r:id="rId5" imgW="1765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4714875"/>
                        <a:ext cx="4662488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94344"/>
              </p:ext>
            </p:extLst>
          </p:nvPr>
        </p:nvGraphicFramePr>
        <p:xfrm>
          <a:off x="8108950" y="4383088"/>
          <a:ext cx="35020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Уравнение" r:id="rId7" imgW="1434960" imgH="634680" progId="Equation.3">
                  <p:embed/>
                </p:oleObj>
              </mc:Choice>
              <mc:Fallback>
                <p:oleObj name="Уравнение" r:id="rId7" imgW="1434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8950" y="4383088"/>
                        <a:ext cx="350202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Box 22"/>
          <p:cNvSpPr txBox="1">
            <a:spLocks noChangeArrowheads="1"/>
          </p:cNvSpPr>
          <p:nvPr/>
        </p:nvSpPr>
        <p:spPr bwMode="auto">
          <a:xfrm>
            <a:off x="4524375" y="1643063"/>
            <a:ext cx="642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7200" dirty="0"/>
              <a:t>-</a:t>
            </a:r>
          </a:p>
        </p:txBody>
      </p:sp>
      <p:sp>
        <p:nvSpPr>
          <p:cNvPr id="1046" name="TextBox 23"/>
          <p:cNvSpPr txBox="1">
            <a:spLocks noChangeArrowheads="1"/>
          </p:cNvSpPr>
          <p:nvPr/>
        </p:nvSpPr>
        <p:spPr bwMode="auto">
          <a:xfrm>
            <a:off x="6810375" y="1928813"/>
            <a:ext cx="571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800" dirty="0"/>
              <a:t>=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534775"/>
              </p:ext>
            </p:extLst>
          </p:nvPr>
        </p:nvGraphicFramePr>
        <p:xfrm>
          <a:off x="1970088" y="5643563"/>
          <a:ext cx="40386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Уравнение" r:id="rId9" imgW="1396800" imgH="393480" progId="Equation.3">
                  <p:embed/>
                </p:oleObj>
              </mc:Choice>
              <mc:Fallback>
                <p:oleObj name="Уравнение" r:id="rId9" imgW="1396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5643563"/>
                        <a:ext cx="40386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106" y="-130907"/>
            <a:ext cx="121128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Кристаллогидраты и растворимость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Какая масса медного купороса выпадет в осадок при охлаждении до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ru-RU" b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400г насыщенного при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</a:t>
            </a:r>
            <a:r>
              <a:rPr lang="ru-RU" b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раствора, если р</a:t>
            </a:r>
            <a:r>
              <a:rPr lang="be-BY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створимости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uSO</a:t>
            </a:r>
            <a:r>
              <a:rPr lang="ru-RU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этих температурах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20,3г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,4г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100г воды соответственно?</a:t>
            </a:r>
          </a:p>
          <a:p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1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1031" grpId="0"/>
      <p:bldP spid="1032" grpId="0"/>
      <p:bldP spid="1033" grpId="0"/>
      <p:bldP spid="1034" grpId="0"/>
      <p:bldP spid="1035" grpId="0" animBg="1"/>
      <p:bldP spid="1036" grpId="0"/>
      <p:bldP spid="1037" grpId="0" animBg="1"/>
      <p:bldP spid="1038" grpId="0"/>
      <p:bldP spid="1039" grpId="0" animBg="1"/>
      <p:bldP spid="1040" grpId="0"/>
      <p:bldP spid="1041" grpId="0"/>
      <p:bldP spid="1042" grpId="0"/>
      <p:bldP spid="1043" grpId="0"/>
      <p:bldP spid="1044" grpId="0"/>
      <p:bldP spid="1045" grpId="0"/>
      <p:bldP spid="104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152" y="1"/>
            <a:ext cx="12698569" cy="9144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Табличный способ применим для решения задач на: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530" y="769556"/>
            <a:ext cx="10515600" cy="46921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р</a:t>
            </a:r>
            <a:r>
              <a:rPr lang="ru-RU" b="1" dirty="0" smtClean="0">
                <a:solidFill>
                  <a:srgbClr val="0070C0"/>
                </a:solidFill>
              </a:rPr>
              <a:t>асчеты по химическим формулам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р</a:t>
            </a:r>
            <a:r>
              <a:rPr lang="ru-RU" b="1" dirty="0" smtClean="0">
                <a:solidFill>
                  <a:srgbClr val="0070C0"/>
                </a:solidFill>
              </a:rPr>
              <a:t>авновесные системы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г</a:t>
            </a:r>
            <a:r>
              <a:rPr lang="ru-RU" b="1" dirty="0" smtClean="0">
                <a:solidFill>
                  <a:srgbClr val="0070C0"/>
                </a:solidFill>
              </a:rPr>
              <a:t>азовые смеси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р</a:t>
            </a:r>
            <a:r>
              <a:rPr lang="ru-RU" b="1" dirty="0" smtClean="0">
                <a:solidFill>
                  <a:srgbClr val="0070C0"/>
                </a:solidFill>
              </a:rPr>
              <a:t>еакции с участием газов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избыток и недостаток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неполное замещение (средние и кислые соли, арены и др.)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электрохимический ряд напряжений («пластинка»)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растворимость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перекристаллизация, кристаллогидраты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18213" y="5461706"/>
            <a:ext cx="767378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rgbClr val="00B0F0"/>
                </a:solidFill>
              </a:rPr>
              <a:t>неполное присоединение (</a:t>
            </a:r>
            <a:r>
              <a:rPr lang="ru-RU" sz="2600" b="1" dirty="0" err="1" smtClean="0">
                <a:solidFill>
                  <a:srgbClr val="00B0F0"/>
                </a:solidFill>
              </a:rPr>
              <a:t>алкины</a:t>
            </a:r>
            <a:r>
              <a:rPr lang="ru-RU" sz="2600" b="1" dirty="0" smtClean="0">
                <a:solidFill>
                  <a:srgbClr val="00B0F0"/>
                </a:solidFill>
              </a:rPr>
              <a:t>, диены и др.)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rgbClr val="00B0F0"/>
                </a:solidFill>
              </a:rPr>
              <a:t>реакции в растворах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600" b="1" dirty="0">
                <a:solidFill>
                  <a:srgbClr val="00B0F0"/>
                </a:solidFill>
              </a:rPr>
              <a:t>с</a:t>
            </a:r>
            <a:r>
              <a:rPr lang="ru-RU" sz="2600" b="1" dirty="0" smtClean="0">
                <a:solidFill>
                  <a:srgbClr val="00B0F0"/>
                </a:solidFill>
              </a:rPr>
              <a:t>мешивание, приготовление растворов</a:t>
            </a:r>
          </a:p>
        </p:txBody>
      </p:sp>
    </p:spTree>
    <p:extLst>
      <p:ext uri="{BB962C8B-B14F-4D97-AF65-F5344CB8AC3E}">
        <p14:creationId xmlns:p14="http://schemas.microsoft.com/office/powerpoint/2010/main" val="722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%D0%BA%D0%BE%D0%BC%D0%BF-%D0%B5%D0%BA%D1%82-doodle-%D0%B2%D0%B5%D0%BA%D1%82%D0%BE%D1%80%D0%B0-%D0%B5%D1%81%D1%82%D0%B5%D1%81%D1%82%D0%B2%D0%B5%D0%BD%D0%BD%D1%8B%D1%85-%D0%BD%D0%B0%D1%83%D0%BA-%D0%B5%D0%BA%D0%B0%D1%80%D1%81%D1%82%D0%B2%D0%BE%D0%B2%D0%B5-%D0%B5%D0%BD%D0%B8%D1%8F-%D1%85%D0%B8%D0%BC%D0%B8%D0%B8-711868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6439322" cy="744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6843"/>
            <a:ext cx="8925339" cy="227956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F0"/>
                </a:solidFill>
              </a:rPr>
              <a:t>Как лучше спрашивать домашнее задание</a:t>
            </a:r>
            <a:r>
              <a:rPr lang="en-US" b="1" i="1" dirty="0" smtClean="0">
                <a:solidFill>
                  <a:srgbClr val="00B0F0"/>
                </a:solidFill>
              </a:rPr>
              <a:t>?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65376"/>
            <a:ext cx="8925339" cy="165576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6000" b="1" i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Интеллектуальное развитие учащихся средствами предметной области «Химия»</a:t>
            </a:r>
            <a:endParaRPr lang="ru-RU" sz="6000" b="1" i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267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к объяснить ребёнку, почему небо голубо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130"/>
            <a:ext cx="122073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1096" y="2669123"/>
            <a:ext cx="93846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bg1"/>
                </a:solidFill>
                <a:latin typeface="Eras Light ITC" panose="020B0402030504020804" pitchFamily="34" charset="0"/>
              </a:rPr>
              <a:t>Спасибо за внимание!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7434" y="1052810"/>
            <a:ext cx="110131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Eras Light ITC" panose="020B0402030504020804" pitchFamily="34" charset="0"/>
              </a:rPr>
              <a:t>innarylko1970@gmail.com</a:t>
            </a:r>
            <a:endParaRPr lang="ru-RU" sz="6600" b="1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13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"/>
            <a:ext cx="12192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Расчеты «на избыток и недостаток»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endParaRPr lang="ru-RU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100г раствора хлорида меди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массовой долей вещества 5,4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прибавили 100г раствора сероводорода с массовой долей вещества 1,02%. Полученный раствор выпарили. Найдите массы веществ в сухом </a:t>
            </a:r>
            <a:r>
              <a:rPr lang="ru-RU" sz="2400" b="1" dirty="0">
                <a:latin typeface="Arial" charset="0"/>
              </a:rPr>
              <a:t>остатке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496757"/>
              </p:ext>
            </p:extLst>
          </p:nvPr>
        </p:nvGraphicFramePr>
        <p:xfrm>
          <a:off x="304798" y="2031513"/>
          <a:ext cx="11438025" cy="3983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7605"/>
                <a:gridCol w="2287605"/>
                <a:gridCol w="2287605"/>
                <a:gridCol w="2287605"/>
                <a:gridCol w="2287605"/>
              </a:tblGrid>
              <a:tr h="571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CuCl</a:t>
                      </a:r>
                      <a:r>
                        <a:rPr kumimoji="0" lang="ru-RU" sz="240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+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kumimoji="0" lang="ru-RU" sz="240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=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CuS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+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HCl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1"/>
                    </a:solidFill>
                  </a:tcPr>
                </a:tc>
              </a:tr>
              <a:tr h="5719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r>
                        <a:rPr kumimoji="0" lang="ru-RU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раствора</a:t>
                      </a:r>
                      <a:r>
                        <a:rPr kumimoji="0" lang="en-US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endParaRPr kumimoji="0" lang="ru-RU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100г</a:t>
                      </a:r>
                      <a:endParaRPr kumimoji="0" lang="ru-RU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</a:tr>
              <a:tr h="5719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r>
                        <a:rPr kumimoji="0" lang="ru-RU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вещества (г)</a:t>
                      </a: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5,4г</a:t>
                      </a:r>
                      <a:endParaRPr kumimoji="0" lang="ru-RU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1,02г</a:t>
                      </a:r>
                      <a:endParaRPr kumimoji="0" lang="ru-RU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19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 </a:t>
                      </a:r>
                      <a:r>
                        <a:rPr kumimoji="0" lang="ru-RU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в-в (моль)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Было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0,04 моль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0,03 моль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(</a:t>
                      </a:r>
                      <a:r>
                        <a:rPr kumimoji="0" lang="ru-RU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нед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</a:tr>
              <a:tr h="5719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ru-RU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в-в(моль)</a:t>
                      </a:r>
                      <a:r>
                        <a:rPr kumimoji="0" lang="ru-RU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ru-RU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Пошло</a:t>
                      </a: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-0,03 моль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-0,03 моль</a:t>
                      </a: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+0,03 моль</a:t>
                      </a: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+0,06 моль</a:t>
                      </a: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9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kumimoji="0" lang="ru-RU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в-в</a:t>
                      </a:r>
                      <a:r>
                        <a:rPr kumimoji="0" lang="ru-RU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(моль)        </a:t>
                      </a:r>
                      <a:r>
                        <a:rPr kumimoji="0" 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ru-RU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тало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,01 моль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0,03 моль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0,06 моль</a:t>
                      </a:r>
                    </a:p>
                  </a:txBody>
                  <a:tcPr marL="91439" marR="91439" horzOverflow="overflow">
                    <a:solidFill>
                      <a:schemeClr val="bg2"/>
                    </a:solidFill>
                  </a:tcPr>
                </a:tc>
              </a:tr>
              <a:tr h="5719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r>
                        <a:rPr kumimoji="0" lang="ru-RU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вещества (г)</a:t>
                      </a: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1,35 г</a:t>
                      </a: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2,88г</a:t>
                      </a: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22230" y="6313984"/>
            <a:ext cx="8873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>
              <a:defRPr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2,88г сульфида меди (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1,35г хлорида меди (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II)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8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500739"/>
              </p:ext>
            </p:extLst>
          </p:nvPr>
        </p:nvGraphicFramePr>
        <p:xfrm>
          <a:off x="0" y="2"/>
          <a:ext cx="12192001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52482"/>
                <a:gridCol w="3079377"/>
                <a:gridCol w="3119718"/>
                <a:gridCol w="2940424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 Ca(OH)</a:t>
                      </a:r>
                      <a:r>
                        <a:rPr lang="en-US" sz="4400" baseline="-25000" dirty="0" smtClean="0"/>
                        <a:t>2</a:t>
                      </a:r>
                      <a:endParaRPr lang="ru-RU" sz="4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+2 H</a:t>
                      </a:r>
                      <a:r>
                        <a:rPr lang="en-US" sz="4400" baseline="-25000" dirty="0" smtClean="0"/>
                        <a:t>3</a:t>
                      </a:r>
                      <a:r>
                        <a:rPr lang="en-US" sz="4400" dirty="0" smtClean="0"/>
                        <a:t>PO</a:t>
                      </a:r>
                      <a:r>
                        <a:rPr lang="en-US" sz="4400" baseline="-25000" dirty="0" smtClean="0"/>
                        <a:t>4</a:t>
                      </a:r>
                      <a:endParaRPr lang="ru-RU" sz="4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= Ca</a:t>
                      </a:r>
                      <a:r>
                        <a:rPr lang="en-US" sz="4400" baseline="-25000" dirty="0" smtClean="0"/>
                        <a:t>3</a:t>
                      </a:r>
                      <a:r>
                        <a:rPr lang="en-US" sz="4400" dirty="0" smtClean="0"/>
                        <a:t>(PO</a:t>
                      </a:r>
                      <a:r>
                        <a:rPr lang="en-US" sz="4400" baseline="-25000" dirty="0" smtClean="0"/>
                        <a:t>4</a:t>
                      </a:r>
                      <a:r>
                        <a:rPr lang="en-US" sz="4400" dirty="0" smtClean="0"/>
                        <a:t>)</a:t>
                      </a:r>
                      <a:r>
                        <a:rPr lang="en-US" sz="4400" baseline="-25000" dirty="0" smtClean="0"/>
                        <a:t>2</a:t>
                      </a:r>
                      <a:endParaRPr lang="ru-RU" sz="4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+ 6 H</a:t>
                      </a:r>
                      <a:r>
                        <a:rPr lang="en-US" sz="4400" baseline="-25000" dirty="0" smtClean="0"/>
                        <a:t>2</a:t>
                      </a:r>
                      <a:r>
                        <a:rPr lang="en-US" sz="4400" dirty="0" smtClean="0"/>
                        <a:t>O</a:t>
                      </a:r>
                      <a:endParaRPr lang="ru-RU" sz="4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dirty="0" smtClean="0"/>
                        <a:t>4</a:t>
                      </a:r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ru-RU" sz="6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dirty="0" smtClean="0"/>
                        <a:t>5</a:t>
                      </a:r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ru-RU" sz="6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600" dirty="0" smtClean="0"/>
                        <a:t>1,2</a:t>
                      </a:r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/>
                        <a:t>1,8</a:t>
                      </a:r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6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  <a:endParaRPr lang="ru-RU" sz="6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7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1412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на неполное замещение </a:t>
            </a:r>
          </a:p>
          <a:p>
            <a:pPr algn="just"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Смешали растворы, содержащие 5,88г фосфорной кислоты и 8,4г гидроксида калия. Определите состав и химические количества полученных солей.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06297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n(H3PO4) = 0,06 моль,         n(KOH) = 0,15 моль, </a:t>
            </a:r>
          </a:p>
          <a:p>
            <a:pPr indent="450850" algn="just"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n(H3PO4) : n(KOH) = 0,06: 0,15 = 1: 2,5.</a:t>
            </a:r>
          </a:p>
          <a:p>
            <a:pPr indent="450850" algn="just"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Очевидно, что реакция полностью протекает до замещения двух атомов водорода. </a:t>
            </a:r>
          </a:p>
          <a:p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07549"/>
              </p:ext>
            </p:extLst>
          </p:nvPr>
        </p:nvGraphicFramePr>
        <p:xfrm>
          <a:off x="686873" y="2234362"/>
          <a:ext cx="10289540" cy="18947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908"/>
                <a:gridCol w="2057908"/>
                <a:gridCol w="2057908"/>
                <a:gridCol w="2057908"/>
                <a:gridCol w="2057908"/>
              </a:tblGrid>
              <a:tr h="425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20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ru-RU" sz="20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KOH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0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HPO</a:t>
                      </a:r>
                      <a:r>
                        <a:rPr kumimoji="0" lang="en-US" sz="20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2H</a:t>
                      </a:r>
                      <a:r>
                        <a:rPr kumimoji="0" lang="en-US" sz="20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6178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 моль (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 моль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256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 моль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 моль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 моль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 моль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256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 моль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 моль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 моль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72182"/>
              </p:ext>
            </p:extLst>
          </p:nvPr>
        </p:nvGraphicFramePr>
        <p:xfrm>
          <a:off x="686873" y="4485282"/>
          <a:ext cx="10141550" cy="158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8310"/>
                <a:gridCol w="2028310"/>
                <a:gridCol w="2028310"/>
                <a:gridCol w="2028310"/>
                <a:gridCol w="202831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K2HPO4 +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KOH</a:t>
                      </a: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</a:t>
                      </a: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PO4 +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H2O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0,06 моль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0,03 моль(</a:t>
                      </a:r>
                      <a:r>
                        <a:rPr kumimoji="0" lang="ru-RU" sz="20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</a:t>
                      </a: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0,03 моль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0,03 моль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0,03 моль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0,03 моль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0,03 моль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0,03 моль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0,03 моль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6873" y="6375042"/>
            <a:ext cx="10818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0,03 моль фосфата калия, 0,03 моль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гидрофосфата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калия.</a:t>
            </a:r>
          </a:p>
          <a:p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1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960826"/>
          <a:ext cx="5280339" cy="19421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25769"/>
                <a:gridCol w="1761248"/>
                <a:gridCol w="1793322"/>
              </a:tblGrid>
              <a:tr h="3909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ru-RU" sz="20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20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ru-RU" sz="20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/>
                    </a:p>
                  </a:txBody>
                  <a:tcPr/>
                </a:tc>
              </a:tr>
              <a:tr h="397635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(моль)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400" b="1" dirty="0"/>
                    </a:p>
                  </a:txBody>
                  <a:tcPr/>
                </a:tc>
              </a:tr>
              <a:tr h="404074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/>
                    </a:p>
                  </a:txBody>
                  <a:tcPr/>
                </a:tc>
              </a:tr>
              <a:tr h="631556">
                <a:tc>
                  <a:txBody>
                    <a:bodyPr/>
                    <a:lstStyle/>
                    <a:p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(S) (</a:t>
                      </a: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моль)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07035"/>
            <a:ext cx="12192000" cy="55379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Расчеты по химическим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формулам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Олеум представляет смесь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.Определите массы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порции олеума массой 28,5г, в которой массовая доля атомов серы равна 33,68%.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3651810"/>
            <a:ext cx="10515600" cy="252515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22197" y="592682"/>
            <a:ext cx="1554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b="1" dirty="0" smtClean="0"/>
              <a:t>= </a:t>
            </a:r>
            <a:r>
              <a:rPr lang="en-US" sz="3600" b="1" dirty="0" smtClean="0"/>
              <a:t>28</a:t>
            </a:r>
            <a:r>
              <a:rPr lang="ru-RU" sz="3600" b="1" dirty="0" smtClean="0"/>
              <a:t>,</a:t>
            </a:r>
            <a:r>
              <a:rPr lang="en-US" sz="3600" b="1" dirty="0" smtClean="0"/>
              <a:t>5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5675" y="2254675"/>
            <a:ext cx="1231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= </a:t>
            </a:r>
            <a:r>
              <a:rPr lang="en-US" sz="3600" b="1" dirty="0" smtClean="0"/>
              <a:t>0</a:t>
            </a:r>
            <a:r>
              <a:rPr lang="ru-RU" sz="3600" b="1" dirty="0" smtClean="0"/>
              <a:t>,</a:t>
            </a:r>
            <a:r>
              <a:rPr lang="ru-RU" sz="3600" b="1" dirty="0" smtClean="0"/>
              <a:t>3</a:t>
            </a:r>
            <a:r>
              <a:rPr lang="ru-RU" sz="3600" b="1" dirty="0"/>
              <a:t>;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25521" y="1379427"/>
            <a:ext cx="46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80269" y="1395289"/>
            <a:ext cx="746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53803" y="1804753"/>
            <a:ext cx="978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80 X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3221" y="1825625"/>
            <a:ext cx="1140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/>
              <a:t>98 Y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10189" y="1825625"/>
            <a:ext cx="32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25521" y="2325346"/>
            <a:ext cx="46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10189" y="2334868"/>
            <a:ext cx="32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78311" y="2334867"/>
            <a:ext cx="61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Y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60280" y="838666"/>
            <a:ext cx="4804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m (S) = 28,5 *0,3368 = 9,6 (</a:t>
            </a:r>
            <a:r>
              <a:rPr lang="ru-RU" sz="3000" b="1" dirty="0"/>
              <a:t>г</a:t>
            </a:r>
            <a:r>
              <a:rPr lang="ru-RU" sz="3000" b="1" dirty="0" smtClean="0"/>
              <a:t>),</a:t>
            </a:r>
            <a:endParaRPr lang="ru-RU" sz="3000" b="1" dirty="0"/>
          </a:p>
          <a:p>
            <a:r>
              <a:rPr lang="en-US" sz="3000" b="1" dirty="0"/>
              <a:t>n (S) = </a:t>
            </a:r>
            <a:r>
              <a:rPr lang="en-US" sz="3000" b="1" dirty="0" smtClean="0"/>
              <a:t>0,3</a:t>
            </a:r>
            <a:r>
              <a:rPr lang="ru-RU" sz="3000" b="1" dirty="0" smtClean="0"/>
              <a:t> </a:t>
            </a:r>
            <a:r>
              <a:rPr lang="ru-RU" sz="3000" b="1" dirty="0" smtClean="0"/>
              <a:t>моль,</a:t>
            </a:r>
            <a:endParaRPr lang="ru-RU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48518" y="3581139"/>
            <a:ext cx="3544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Y = </a:t>
            </a:r>
            <a:r>
              <a:rPr lang="en-US" sz="3600" b="1" dirty="0" smtClean="0"/>
              <a:t>0,25</a:t>
            </a:r>
            <a:r>
              <a:rPr lang="ru-RU" sz="3600" b="1" dirty="0" smtClean="0"/>
              <a:t> моль</a:t>
            </a:r>
            <a:endParaRPr lang="en-US" sz="3600" b="1" dirty="0"/>
          </a:p>
          <a:p>
            <a:r>
              <a:rPr lang="en-US" sz="3600" b="1" dirty="0"/>
              <a:t>X= </a:t>
            </a:r>
            <a:r>
              <a:rPr lang="en-US" sz="3600" b="1" dirty="0" smtClean="0"/>
              <a:t>0,05</a:t>
            </a:r>
            <a:r>
              <a:rPr lang="ru-RU" sz="3600" b="1" dirty="0" smtClean="0"/>
              <a:t> моль,</a:t>
            </a:r>
            <a:endParaRPr lang="ru-RU" sz="3600" b="1" dirty="0"/>
          </a:p>
        </p:txBody>
      </p:sp>
      <p:sp>
        <p:nvSpPr>
          <p:cNvPr id="20" name="Левая фигурная скобка 19"/>
          <p:cNvSpPr/>
          <p:nvPr/>
        </p:nvSpPr>
        <p:spPr>
          <a:xfrm rot="10800000">
            <a:off x="6531503" y="1771555"/>
            <a:ext cx="373487" cy="10589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37604" y="5218740"/>
            <a:ext cx="310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 (SO</a:t>
            </a:r>
            <a:r>
              <a:rPr lang="en-US" sz="2000" b="1" dirty="0"/>
              <a:t>3</a:t>
            </a:r>
            <a:r>
              <a:rPr lang="en-US" sz="3600" b="1" dirty="0"/>
              <a:t>) = 4 </a:t>
            </a:r>
            <a:r>
              <a:rPr lang="ru-RU" sz="3600" b="1" dirty="0" smtClean="0"/>
              <a:t>г,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677004" y="5218740"/>
            <a:ext cx="40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 (H</a:t>
            </a:r>
            <a:r>
              <a:rPr lang="en-US" sz="2400" b="1" dirty="0"/>
              <a:t>2</a:t>
            </a:r>
            <a:r>
              <a:rPr lang="en-US" sz="3600" b="1" dirty="0"/>
              <a:t>SO</a:t>
            </a:r>
            <a:r>
              <a:rPr lang="en-US" sz="2400" b="1" dirty="0"/>
              <a:t>4</a:t>
            </a:r>
            <a:r>
              <a:rPr lang="en-US" sz="3600" b="1" dirty="0"/>
              <a:t>) = 24,5 </a:t>
            </a:r>
            <a:r>
              <a:rPr lang="ru-RU" sz="3600" b="1" dirty="0" smtClean="0"/>
              <a:t>г.</a:t>
            </a:r>
            <a:endParaRPr lang="ru-RU" sz="3600" b="1" dirty="0"/>
          </a:p>
        </p:txBody>
      </p:sp>
      <p:sp>
        <p:nvSpPr>
          <p:cNvPr id="23" name="Левая фигурная скобка 22"/>
          <p:cNvSpPr/>
          <p:nvPr/>
        </p:nvSpPr>
        <p:spPr>
          <a:xfrm>
            <a:off x="4611739" y="3553400"/>
            <a:ext cx="373487" cy="11516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567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6" grpId="0"/>
      <p:bldP spid="20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299324" cy="12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Расчеты по химическим формулам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смеси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b="1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2000" b="1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000" b="1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ru-RU" sz="2000" b="1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массовая доля атомов кислорода равна 44,6%. Определите массовую долю атомов фосфора в этой смеси.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90931"/>
              </p:ext>
            </p:extLst>
          </p:nvPr>
        </p:nvGraphicFramePr>
        <p:xfrm>
          <a:off x="-12877" y="1363338"/>
          <a:ext cx="5550792" cy="2382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0264"/>
                <a:gridCol w="1850264"/>
                <a:gridCol w="18502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8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8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18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ru-RU" sz="18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(моль)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O)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(моль)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(O)(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в-в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10658" y="1298987"/>
            <a:ext cx="4400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w</a:t>
            </a:r>
            <a:r>
              <a:rPr lang="en-US" sz="4400" b="1" dirty="0" smtClean="0"/>
              <a:t> </a:t>
            </a:r>
            <a:r>
              <a:rPr lang="en-US" sz="4400" b="1" dirty="0"/>
              <a:t>= m (O)/ </a:t>
            </a:r>
            <a:r>
              <a:rPr lang="en-US" sz="4400" b="1" dirty="0" smtClean="0"/>
              <a:t>m</a:t>
            </a:r>
            <a:r>
              <a:rPr lang="ru-RU" sz="4400" b="1" dirty="0" smtClean="0"/>
              <a:t> </a:t>
            </a:r>
            <a:r>
              <a:rPr lang="en-US" sz="2000" b="1" dirty="0" smtClean="0"/>
              <a:t>c</a:t>
            </a:r>
            <a:r>
              <a:rPr lang="ru-RU" sz="2000" b="1" dirty="0"/>
              <a:t>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6682" y="1791555"/>
            <a:ext cx="73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66256" y="1741435"/>
            <a:ext cx="73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04828" y="2239377"/>
            <a:ext cx="59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5 X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1180" y="2218126"/>
            <a:ext cx="82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1380" y="2599789"/>
            <a:ext cx="267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80 X       +          64 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3350" y="3278444"/>
            <a:ext cx="3631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142 X       +        </a:t>
            </a:r>
            <a:r>
              <a:rPr lang="en-US" sz="2400" b="1" dirty="0"/>
              <a:t>212 </a:t>
            </a:r>
            <a:endParaRPr lang="ru-RU" sz="2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274137" y="3142367"/>
            <a:ext cx="2844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3672" y="2795813"/>
            <a:ext cx="1435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0,446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11380" y="3971583"/>
            <a:ext cx="2856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x = 1,833 </a:t>
            </a:r>
            <a:r>
              <a:rPr lang="ru-RU" sz="3200" b="1" dirty="0" smtClean="0"/>
              <a:t>моль</a:t>
            </a:r>
            <a:r>
              <a:rPr lang="en-US" sz="3200" b="1" dirty="0" smtClean="0"/>
              <a:t>,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83350" y="4856195"/>
            <a:ext cx="3599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 </a:t>
            </a:r>
            <a:r>
              <a:rPr lang="ru-RU" sz="3200" b="1" dirty="0"/>
              <a:t>(</a:t>
            </a:r>
            <a:r>
              <a:rPr lang="en-US" sz="3200" b="1" dirty="0"/>
              <a:t>K</a:t>
            </a:r>
            <a:r>
              <a:rPr lang="en-US" sz="3200" b="1" baseline="-25000" dirty="0"/>
              <a:t>3</a:t>
            </a:r>
            <a:r>
              <a:rPr lang="en-US" sz="3200" b="1" dirty="0"/>
              <a:t>PO</a:t>
            </a:r>
            <a:r>
              <a:rPr lang="en-US" sz="3200" b="1" baseline="-25000" dirty="0"/>
              <a:t>4</a:t>
            </a:r>
            <a:r>
              <a:rPr lang="en-US" sz="3200" b="1" dirty="0"/>
              <a:t>) = 212 </a:t>
            </a:r>
            <a:r>
              <a:rPr lang="ru-RU" sz="3200" b="1" dirty="0" smtClean="0"/>
              <a:t>г</a:t>
            </a:r>
            <a:r>
              <a:rPr lang="en-US" sz="3200" b="1" dirty="0" smtClean="0"/>
              <a:t>,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617974" y="4842509"/>
            <a:ext cx="3683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 (P</a:t>
            </a:r>
            <a:r>
              <a:rPr lang="en-US" sz="3200" b="1" baseline="-25000" dirty="0"/>
              <a:t>2</a:t>
            </a:r>
            <a:r>
              <a:rPr lang="en-US" sz="3200" b="1" dirty="0"/>
              <a:t>O</a:t>
            </a:r>
            <a:r>
              <a:rPr lang="en-US" sz="3200" b="1" baseline="-25000" dirty="0"/>
              <a:t>5</a:t>
            </a:r>
            <a:r>
              <a:rPr lang="en-US" sz="3200" b="1" dirty="0"/>
              <a:t>) = 260,3 </a:t>
            </a:r>
            <a:r>
              <a:rPr lang="ru-RU" sz="3200" b="1" dirty="0" smtClean="0"/>
              <a:t>г,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72852" y="5837659"/>
            <a:ext cx="1355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 (P) =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823138" y="5579570"/>
            <a:ext cx="291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31* (2*1,833+1)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68075" y="6135470"/>
            <a:ext cx="2499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212+ 260,3</a:t>
            </a:r>
            <a:endParaRPr lang="ru-RU" sz="32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4894282" y="6173734"/>
            <a:ext cx="2813411" cy="215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62551" y="5858271"/>
            <a:ext cx="189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</a:t>
            </a:r>
            <a:r>
              <a:rPr lang="en-US" sz="3200" b="1" dirty="0" smtClean="0"/>
              <a:t>0,306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1272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7279"/>
            <a:ext cx="12192000" cy="12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Равновесные системы, газовые смеси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частичного разложения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получена смесь газов с относительной плотностью по водороду 32. Какая часть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разложилась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условиях опыта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газ.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29706"/>
              </p:ext>
            </p:extLst>
          </p:nvPr>
        </p:nvGraphicFramePr>
        <p:xfrm>
          <a:off x="0" y="1886837"/>
          <a:ext cx="6240379" cy="192144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93632"/>
                <a:gridCol w="1408239"/>
                <a:gridCol w="1390261"/>
                <a:gridCol w="15482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64128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Пошло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Получилось </a:t>
                      </a: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(П)</a:t>
                      </a:r>
                      <a:endParaRPr lang="ru-RU" sz="1800" b="1" kern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</a:t>
                      </a: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(С)</a:t>
                      </a:r>
                      <a:endParaRPr lang="ru-RU" sz="1800" b="1" kern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9210" y="1350696"/>
            <a:ext cx="134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SO</a:t>
            </a:r>
            <a:r>
              <a:rPr lang="en-US" sz="3200" b="1" baseline="-25000" dirty="0"/>
              <a:t>3</a:t>
            </a:r>
            <a:endParaRPr lang="ru-RU" sz="3200" b="1" baseline="-25000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172995" y="1597209"/>
            <a:ext cx="309093" cy="64394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46414" y="1354570"/>
            <a:ext cx="1248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SO</a:t>
            </a:r>
            <a:r>
              <a:rPr lang="en-US" sz="3200" b="1" baseline="-25000" dirty="0"/>
              <a:t>2</a:t>
            </a:r>
            <a:endParaRPr lang="ru-RU" sz="32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4549104" y="1325141"/>
            <a:ext cx="283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32440" y="134121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</a:t>
            </a:r>
            <a:r>
              <a:rPr lang="en-US" sz="3200" b="1" baseline="-25000" dirty="0"/>
              <a:t>2</a:t>
            </a:r>
            <a:endParaRPr lang="ru-RU" sz="32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03612" y="2002178"/>
            <a:ext cx="3547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</a:t>
            </a:r>
            <a:r>
              <a:rPr lang="en-US" sz="3200" b="1" dirty="0" smtClean="0"/>
              <a:t>2           </a:t>
            </a:r>
            <a:r>
              <a:rPr lang="ru-RU" sz="3200" b="1" dirty="0" smtClean="0"/>
              <a:t>  </a:t>
            </a:r>
            <a:r>
              <a:rPr lang="en-US" sz="3200" b="1" dirty="0" smtClean="0"/>
              <a:t>0          </a:t>
            </a:r>
            <a:r>
              <a:rPr lang="ru-RU" sz="3200" b="1" dirty="0" smtClean="0"/>
              <a:t>   </a:t>
            </a:r>
            <a:r>
              <a:rPr lang="en-US" sz="3200" b="1" dirty="0" smtClean="0"/>
              <a:t>0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54" y="2614487"/>
            <a:ext cx="669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x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92746" y="2630358"/>
            <a:ext cx="689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x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25403" y="2422321"/>
            <a:ext cx="33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55984" y="2442665"/>
            <a:ext cx="276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73936" y="2345998"/>
            <a:ext cx="29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-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81055" y="2637378"/>
            <a:ext cx="695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x</a:t>
            </a:r>
            <a:endParaRPr lang="ru-RU" sz="32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044468" y="3139571"/>
            <a:ext cx="9198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45097" y="3127908"/>
            <a:ext cx="930044" cy="11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821467" y="3139571"/>
            <a:ext cx="8886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92452" y="3307158"/>
            <a:ext cx="1291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– 2x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43434" y="3288385"/>
            <a:ext cx="833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2x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43092" y="3283855"/>
            <a:ext cx="61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x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289192" y="2315335"/>
            <a:ext cx="3778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</a:t>
            </a:r>
            <a:r>
              <a:rPr lang="ru-RU" sz="3200" b="1" dirty="0"/>
              <a:t> см = 64 г</a:t>
            </a:r>
            <a:r>
              <a:rPr lang="en-US" sz="3200" b="1" dirty="0"/>
              <a:t>/</a:t>
            </a:r>
            <a:r>
              <a:rPr lang="ru-RU" sz="3200" b="1" dirty="0" smtClean="0"/>
              <a:t>моль,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834704" y="4704059"/>
            <a:ext cx="1492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 </a:t>
            </a:r>
            <a:r>
              <a:rPr lang="ru-RU" sz="3200" b="1" dirty="0"/>
              <a:t>см </a:t>
            </a:r>
            <a:r>
              <a:rPr lang="en-US" sz="3200" b="1" dirty="0"/>
              <a:t>=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01833" y="4464982"/>
            <a:ext cx="1104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 </a:t>
            </a:r>
            <a:r>
              <a:rPr lang="ru-RU" sz="3200" b="1" dirty="0"/>
              <a:t>см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445097" y="5019387"/>
            <a:ext cx="9482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94950" y="4928858"/>
            <a:ext cx="1034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n </a:t>
            </a:r>
            <a:r>
              <a:rPr lang="ru-RU" sz="3200" b="1" dirty="0"/>
              <a:t>см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35974" y="4788555"/>
            <a:ext cx="33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=</a:t>
            </a:r>
            <a:endParaRPr lang="ru-RU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032880" y="4434612"/>
            <a:ext cx="4651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80 * (2-2x) + 2x * 64 + 32x</a:t>
            </a:r>
            <a:endParaRPr lang="ru-RU" sz="3200" b="1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046101" y="4995855"/>
            <a:ext cx="4503242" cy="539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477998" y="5007557"/>
            <a:ext cx="1761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+ x</a:t>
            </a:r>
            <a:endParaRPr lang="ru-RU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9549343" y="4703468"/>
            <a:ext cx="1518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 </a:t>
            </a:r>
            <a:r>
              <a:rPr lang="en-US" sz="3200" b="1" dirty="0" smtClean="0"/>
              <a:t>64</a:t>
            </a:r>
            <a:r>
              <a:rPr lang="ru-RU" sz="3200" b="1" dirty="0" smtClean="0"/>
              <a:t>,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54741" y="5847008"/>
            <a:ext cx="2540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X = </a:t>
            </a:r>
            <a:r>
              <a:rPr lang="en-US" sz="3200" b="1" dirty="0" smtClean="0"/>
              <a:t>0,5</a:t>
            </a:r>
            <a:r>
              <a:rPr lang="ru-RU" sz="3200" b="1" dirty="0" smtClean="0"/>
              <a:t> моль;</a:t>
            </a:r>
            <a:endParaRPr lang="ru-RU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494950" y="5847008"/>
            <a:ext cx="79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α</a:t>
            </a:r>
            <a:r>
              <a:rPr lang="en-US" sz="3200" b="1" dirty="0" smtClean="0"/>
              <a:t> =</a:t>
            </a:r>
            <a:endParaRPr lang="ru-RU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4230438" y="5688853"/>
            <a:ext cx="132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0,5 * 2</a:t>
            </a:r>
            <a:endParaRPr lang="ru-RU" sz="3200" b="1" dirty="0"/>
          </a:p>
        </p:txBody>
      </p:sp>
      <p:cxnSp>
        <p:nvCxnSpPr>
          <p:cNvPr id="47" name="Прямая соединительная линия 46"/>
          <p:cNvCxnSpPr>
            <a:stCxn id="45" idx="3"/>
          </p:cNvCxnSpPr>
          <p:nvPr/>
        </p:nvCxnSpPr>
        <p:spPr>
          <a:xfrm>
            <a:off x="4293442" y="6139396"/>
            <a:ext cx="1257351" cy="111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30151" y="6150518"/>
            <a:ext cx="787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  <a:endParaRPr lang="ru-RU" sz="2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550793" y="5908930"/>
            <a:ext cx="1738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</a:t>
            </a:r>
            <a:r>
              <a:rPr lang="en-US" sz="3200" b="1" dirty="0" smtClean="0"/>
              <a:t>0,5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8304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7" grpId="0"/>
      <p:bldP spid="25" grpId="0"/>
      <p:bldP spid="26" grpId="0"/>
      <p:bldP spid="27" grpId="0"/>
      <p:bldP spid="28" grpId="0"/>
      <p:bldP spid="29" grpId="0"/>
      <p:bldP spid="38" grpId="0"/>
      <p:bldP spid="39" grpId="0"/>
      <p:bldP spid="40" grpId="0"/>
      <p:bldP spid="42" grpId="0"/>
      <p:bldP spid="46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7577" y="0"/>
            <a:ext cx="12449577" cy="157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Реакции с участием газов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Укажите массу воды, образовавшейся при полном сгорании бутадиена-1,3 в избытке кислорода, если объем (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н.у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исходной смеси составляет 51,52 дм</a:t>
            </a:r>
            <a:r>
              <a:rPr lang="ru-RU" sz="20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после завершения реакции  и приведения смеси к исходным условиям уменьшился в 1,484 раза. Объемом воды и растворимостью в ней газов пренебречь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637754" y="2734795"/>
          <a:ext cx="6581105" cy="1920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16221"/>
                <a:gridCol w="1316221"/>
                <a:gridCol w="1316221"/>
                <a:gridCol w="1316221"/>
                <a:gridCol w="13162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Пошло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получилось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73510" y="1835552"/>
            <a:ext cx="6014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 </a:t>
            </a:r>
            <a:r>
              <a:rPr lang="en-US" sz="2400" b="1" dirty="0" smtClean="0"/>
              <a:t>2 C</a:t>
            </a:r>
            <a:r>
              <a:rPr lang="en-US" b="1" dirty="0" smtClean="0"/>
              <a:t>4</a:t>
            </a:r>
            <a:r>
              <a:rPr lang="en-US" sz="2400" b="1" dirty="0" smtClean="0"/>
              <a:t>H</a:t>
            </a:r>
            <a:r>
              <a:rPr lang="en-US" b="1" dirty="0" smtClean="0"/>
              <a:t>6</a:t>
            </a:r>
            <a:r>
              <a:rPr lang="en-US" sz="1600" b="1" dirty="0" smtClean="0"/>
              <a:t>(</a:t>
            </a:r>
            <a:r>
              <a:rPr lang="ru-RU" sz="1600" b="1" dirty="0" err="1" smtClean="0"/>
              <a:t>нед</a:t>
            </a:r>
            <a:r>
              <a:rPr lang="ru-RU" sz="1600" b="1" dirty="0" smtClean="0"/>
              <a:t>)</a:t>
            </a:r>
            <a:r>
              <a:rPr lang="en-US" sz="1600" b="1" dirty="0" smtClean="0"/>
              <a:t>  </a:t>
            </a:r>
            <a:r>
              <a:rPr lang="en-US" sz="2400" b="1" dirty="0" smtClean="0"/>
              <a:t>+ 11 O</a:t>
            </a:r>
            <a:r>
              <a:rPr lang="en-US" sz="2000" b="1" dirty="0" smtClean="0"/>
              <a:t>2</a:t>
            </a:r>
            <a:r>
              <a:rPr lang="ru-RU" b="1" dirty="0" smtClean="0"/>
              <a:t>(изб)</a:t>
            </a:r>
            <a:r>
              <a:rPr lang="en-US" b="1" dirty="0" smtClean="0"/>
              <a:t> </a:t>
            </a:r>
            <a:r>
              <a:rPr lang="en-US" sz="2400" b="1" dirty="0" smtClean="0"/>
              <a:t>= 8 CO</a:t>
            </a:r>
            <a:r>
              <a:rPr lang="en-US" sz="2000" b="1" dirty="0" smtClean="0"/>
              <a:t>2</a:t>
            </a:r>
            <a:r>
              <a:rPr lang="en-US" sz="2400" b="1" dirty="0" smtClean="0"/>
              <a:t> </a:t>
            </a:r>
            <a:r>
              <a:rPr lang="ru-RU" sz="2400" b="1" dirty="0" smtClean="0"/>
              <a:t>  </a:t>
            </a:r>
            <a:r>
              <a:rPr lang="en-US" sz="2400" b="1" dirty="0" smtClean="0"/>
              <a:t>+ </a:t>
            </a:r>
            <a:r>
              <a:rPr lang="ru-RU" sz="2400" b="1" dirty="0" smtClean="0"/>
              <a:t> </a:t>
            </a:r>
            <a:r>
              <a:rPr lang="en-US" sz="2400" b="1" dirty="0" smtClean="0"/>
              <a:t>6 H</a:t>
            </a:r>
            <a:r>
              <a:rPr lang="en-US" sz="2000" b="1" dirty="0" smtClean="0"/>
              <a:t>2</a:t>
            </a:r>
            <a:r>
              <a:rPr lang="en-US" sz="2400" b="1" dirty="0" smtClean="0"/>
              <a:t>O </a:t>
            </a:r>
            <a:r>
              <a:rPr lang="ru-RU" b="1" dirty="0" smtClean="0"/>
              <a:t>ж</a:t>
            </a:r>
            <a:endParaRPr lang="ru-RU" b="1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 flipH="1">
            <a:off x="5100190" y="802385"/>
            <a:ext cx="354166" cy="2620853"/>
          </a:xfrm>
          <a:prstGeom prst="leftBrac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68215" y="1423975"/>
            <a:ext cx="146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r>
              <a:rPr lang="en-US" sz="2400" b="1" dirty="0" smtClean="0"/>
              <a:t>,3 </a:t>
            </a:r>
            <a:r>
              <a:rPr lang="ru-RU" sz="2400" b="1" dirty="0" smtClean="0"/>
              <a:t>моль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5031" y="5473274"/>
            <a:ext cx="5439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n </a:t>
            </a:r>
            <a:r>
              <a:rPr lang="ru-RU" sz="3000" b="1" dirty="0" smtClean="0"/>
              <a:t>см </a:t>
            </a:r>
            <a:r>
              <a:rPr lang="en-US" sz="3000" b="1" baseline="-25000" dirty="0" smtClean="0"/>
              <a:t>1</a:t>
            </a:r>
            <a:r>
              <a:rPr lang="en-US" sz="3000" b="1" dirty="0" smtClean="0"/>
              <a:t>= </a:t>
            </a:r>
            <a:r>
              <a:rPr lang="en-US" sz="3000" b="1" dirty="0"/>
              <a:t>51,52/22,4 = 2,3 (</a:t>
            </a:r>
            <a:r>
              <a:rPr lang="ru-RU" sz="3000" b="1" dirty="0" smtClean="0"/>
              <a:t>моль);</a:t>
            </a:r>
            <a:r>
              <a:rPr lang="en-US" sz="3000" b="1" dirty="0" smtClean="0"/>
              <a:t> </a:t>
            </a:r>
            <a:endParaRPr lang="ru-RU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67727" y="2858331"/>
            <a:ext cx="471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            2,3-X              0                0</a:t>
            </a:r>
            <a:endParaRPr lang="ru-RU" sz="24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43176" y="3425284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848064" y="3425284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145703" y="328605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+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88221" y="3269959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+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67727" y="3653423"/>
            <a:ext cx="471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           </a:t>
            </a:r>
            <a:r>
              <a:rPr lang="en-US" sz="2400" b="1" dirty="0" smtClean="0"/>
              <a:t>  5,5X              4X              3X</a:t>
            </a:r>
            <a:endParaRPr lang="ru-RU" sz="2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274984" y="4081077"/>
            <a:ext cx="6648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02311" y="4081077"/>
            <a:ext cx="6648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938494" y="4081077"/>
            <a:ext cx="6648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243230" y="4081077"/>
            <a:ext cx="6648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67727" y="4268318"/>
            <a:ext cx="5701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      </a:t>
            </a:r>
            <a:r>
              <a:rPr lang="en-US" sz="2400" b="1" dirty="0" smtClean="0"/>
              <a:t>   2,3 </a:t>
            </a:r>
            <a:r>
              <a:rPr lang="en-US" sz="2400" b="1" dirty="0"/>
              <a:t>- </a:t>
            </a:r>
            <a:r>
              <a:rPr lang="ru-RU" sz="2400" b="1" dirty="0"/>
              <a:t>6</a:t>
            </a:r>
            <a:r>
              <a:rPr lang="en-US" sz="2400" b="1" dirty="0" smtClean="0"/>
              <a:t>,5X         </a:t>
            </a:r>
            <a:r>
              <a:rPr lang="en-US" sz="2400" b="1" dirty="0" smtClean="0"/>
              <a:t>4X              </a:t>
            </a:r>
            <a:r>
              <a:rPr lang="en-US" sz="2400" b="1" dirty="0"/>
              <a:t>3X</a:t>
            </a:r>
            <a:endParaRPr lang="ru-RU" sz="2400" b="1" dirty="0"/>
          </a:p>
        </p:txBody>
      </p:sp>
      <p:sp>
        <p:nvSpPr>
          <p:cNvPr id="19" name="Левая фигурная скобка 18"/>
          <p:cNvSpPr/>
          <p:nvPr/>
        </p:nvSpPr>
        <p:spPr>
          <a:xfrm rot="5400000" flipH="1">
            <a:off x="6410615" y="3474353"/>
            <a:ext cx="354166" cy="2601103"/>
          </a:xfrm>
          <a:prstGeom prst="leftBrace">
            <a:avLst/>
          </a:prstGeom>
          <a:ln w="254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934746" y="4921765"/>
            <a:ext cx="1593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1,55 </a:t>
            </a:r>
            <a:r>
              <a:rPr lang="ru-RU" sz="2400" b="1" dirty="0" smtClean="0"/>
              <a:t>моль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5031" y="6304360"/>
            <a:ext cx="3278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</a:t>
            </a:r>
            <a:r>
              <a:rPr lang="en-US" sz="2800" b="1" dirty="0"/>
              <a:t>,3 – </a:t>
            </a:r>
            <a:r>
              <a:rPr lang="ru-RU" sz="2800" b="1" dirty="0"/>
              <a:t>6</a:t>
            </a:r>
            <a:r>
              <a:rPr lang="en-US" sz="2800" b="1" dirty="0" smtClean="0"/>
              <a:t>,5x </a:t>
            </a:r>
            <a:r>
              <a:rPr lang="en-US" sz="2800" b="1" dirty="0"/>
              <a:t>+4x = </a:t>
            </a:r>
            <a:r>
              <a:rPr lang="en-US" sz="2800" b="1" dirty="0" smtClean="0"/>
              <a:t>1,55</a:t>
            </a:r>
            <a:r>
              <a:rPr lang="ru-RU" sz="2800" b="1" dirty="0" smtClean="0"/>
              <a:t>;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75740" y="6308898"/>
            <a:ext cx="2203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X = </a:t>
            </a:r>
            <a:r>
              <a:rPr lang="en-US" sz="2800" b="1" dirty="0" smtClean="0"/>
              <a:t>0,3</a:t>
            </a:r>
            <a:r>
              <a:rPr lang="ru-RU" sz="2800" b="1" dirty="0" smtClean="0"/>
              <a:t> моль;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66015" y="6308898"/>
            <a:ext cx="4921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 (H</a:t>
            </a:r>
            <a:r>
              <a:rPr lang="en-US" sz="2800" b="1" baseline="-25000" dirty="0"/>
              <a:t>2</a:t>
            </a:r>
            <a:r>
              <a:rPr lang="en-US" sz="2800" b="1" dirty="0"/>
              <a:t>O) = 3*0,3*18 = 16,2 (</a:t>
            </a:r>
            <a:r>
              <a:rPr lang="ru-RU" sz="2800" b="1" dirty="0"/>
              <a:t>г</a:t>
            </a:r>
            <a:r>
              <a:rPr lang="ru-RU" sz="2800" b="1" dirty="0" smtClean="0"/>
              <a:t>).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934747" y="5534526"/>
            <a:ext cx="6257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n </a:t>
            </a:r>
            <a:r>
              <a:rPr lang="ru-RU" sz="3000" b="1" dirty="0"/>
              <a:t>см </a:t>
            </a:r>
            <a:r>
              <a:rPr lang="en-US" sz="3000" b="1" baseline="-25000" dirty="0"/>
              <a:t>2</a:t>
            </a:r>
            <a:r>
              <a:rPr lang="en-US" sz="3000" b="1" dirty="0"/>
              <a:t>= 2,3/1,484= 1,55 (</a:t>
            </a:r>
            <a:r>
              <a:rPr lang="ru-RU" sz="3000" b="1" dirty="0"/>
              <a:t>моль);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91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/>
      <p:bldP spid="8" grpId="0"/>
      <p:bldP spid="11" grpId="0"/>
      <p:bldP spid="12" grpId="0"/>
      <p:bldP spid="13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882" y="0"/>
            <a:ext cx="111531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с использованием электрохимического ряда напряжений металлов</a:t>
            </a:r>
          </a:p>
          <a:p>
            <a:pPr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раствор нитрата серебра массой 200г опустили медную пластинку массой 50г. Какова масса пластинки к моменту, когда массовая доля нитрата меди (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 растворе стала равна 8%? </a:t>
            </a:r>
          </a:p>
          <a:p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251" y="3894384"/>
            <a:ext cx="6021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исх.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50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64 =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0,7813 (моль),               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606564"/>
              </p:ext>
            </p:extLst>
          </p:nvPr>
        </p:nvGraphicFramePr>
        <p:xfrm>
          <a:off x="850232" y="1369411"/>
          <a:ext cx="10211702" cy="2286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164"/>
                <a:gridCol w="1609238"/>
                <a:gridCol w="2430003"/>
                <a:gridCol w="2316055"/>
                <a:gridCol w="2386242"/>
              </a:tblGrid>
              <a:tr h="4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34" marB="45734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2AgNO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Cu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Cu(NO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+ 2Ag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solidFill>
                      <a:schemeClr val="bg1"/>
                    </a:solidFill>
                  </a:tcPr>
                </a:tc>
              </a:tr>
              <a:tr h="4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</a:tr>
              <a:tr h="4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</a:tr>
              <a:tr h="219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0,7813-х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</a:tr>
              <a:tr h="219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в-в на р.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64х</a:t>
                      </a: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188х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216х</a:t>
                      </a:r>
                    </a:p>
                  </a:txBody>
                  <a:tcPr marT="45734" marB="45734" horzOverflow="overflow"/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204252" y="4806433"/>
            <a:ext cx="259836" cy="204975"/>
          </a:xfrm>
          <a:prstGeom prst="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880" y="4647311"/>
            <a:ext cx="597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8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пластинки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216х –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64х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152х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2018" y="4647311"/>
            <a:ext cx="4539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8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раствора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152х г,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86397" y="4806433"/>
            <a:ext cx="259836" cy="204975"/>
          </a:xfrm>
          <a:prstGeom prst="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6141" y="3894384"/>
            <a:ext cx="5131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8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800" b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реакцию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х моль,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549" y="5772927"/>
            <a:ext cx="1089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90231" y="6034537"/>
            <a:ext cx="2067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40721" y="5757538"/>
            <a:ext cx="1370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0,08;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680488" y="5400238"/>
            <a:ext cx="7037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х=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0,0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799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моль,                             </a:t>
            </a:r>
          </a:p>
          <a:p>
            <a:pPr eaLnBrk="0" hangingPunct="0">
              <a:defRPr/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8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пластинки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50 + 152,5 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0,0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799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6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(г).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30496" y="5592229"/>
            <a:ext cx="2224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ru-RU" sz="2800" b="1" dirty="0" smtClean="0"/>
              <a:t>188Х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23607" y="6034537"/>
            <a:ext cx="2150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200 – </a:t>
            </a:r>
            <a:r>
              <a:rPr lang="ru-RU" sz="2800" b="1" dirty="0" smtClean="0"/>
              <a:t>152х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63476" y="6296147"/>
            <a:ext cx="2212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62,35г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6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 animBg="1"/>
      <p:bldP spid="10" grpId="0"/>
      <p:bldP spid="12" grpId="0"/>
      <p:bldP spid="15" grpId="0"/>
      <p:bldP spid="21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1197</Words>
  <Application>Microsoft Office PowerPoint</Application>
  <PresentationFormat>Широкоэкранный</PresentationFormat>
  <Paragraphs>291</Paragraphs>
  <Slides>14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 Unicode MS</vt:lpstr>
      <vt:lpstr>Arial</vt:lpstr>
      <vt:lpstr>Calibri</vt:lpstr>
      <vt:lpstr>Calibri Light</vt:lpstr>
      <vt:lpstr>Eras Light ITC</vt:lpstr>
      <vt:lpstr>Gabriola</vt:lpstr>
      <vt:lpstr>Times New Roman</vt:lpstr>
      <vt:lpstr>Wingdings</vt:lpstr>
      <vt:lpstr>Тема Office</vt:lpstr>
      <vt:lpstr>Microsoft Equation 3.0</vt:lpstr>
      <vt:lpstr>Метод решения расчетных задач  по химии с помощью таблиц</vt:lpstr>
      <vt:lpstr>Презентация PowerPoint</vt:lpstr>
      <vt:lpstr>Презентация PowerPoint</vt:lpstr>
      <vt:lpstr>Презентация PowerPoint</vt:lpstr>
      <vt:lpstr>Расчеты по химическим формулам Олеум представляет смесь SO3 и H2SO4.Определите массы SO3 и H2SO4 в порции олеума массой 28,5г, в которой массовая доля атомов серы равна 33,68%.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Табличный способ применим для решения задач на:</vt:lpstr>
      <vt:lpstr>Как лучше спрашивать домашнее задание?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решения расчетных задач по химии с помощью таблиц</dc:title>
  <dc:creator>Учетная запись Майкрософт</dc:creator>
  <cp:lastModifiedBy>Учетная запись Майкрософт</cp:lastModifiedBy>
  <cp:revision>36</cp:revision>
  <dcterms:created xsi:type="dcterms:W3CDTF">2022-02-05T07:35:35Z</dcterms:created>
  <dcterms:modified xsi:type="dcterms:W3CDTF">2022-02-06T10:27:38Z</dcterms:modified>
</cp:coreProperties>
</file>